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" panose="020B0604020202020204" pitchFamily="2" charset="-94"/>
      <p:regular r:id="rId37"/>
      <p:bold r:id="rId38"/>
      <p:italic r:id="rId39"/>
      <p:boldItalic r:id="rId40"/>
    </p:embeddedFont>
    <p:embeddedFont>
      <p:font typeface="Montserrat Light" panose="00000400000000000000" pitchFamily="2" charset="-94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rcan Kirez" userId="ffa58d26-3754-4a69-bd08-ba150e4b82a9" providerId="ADAL" clId="{38159D90-DE9D-4E5D-84D6-9F61AE9E06FE}"/>
    <pc:docChg chg="modSld">
      <pc:chgData name="Emircan Kirez" userId="ffa58d26-3754-4a69-bd08-ba150e4b82a9" providerId="ADAL" clId="{38159D90-DE9D-4E5D-84D6-9F61AE9E06FE}" dt="2022-12-26T12:55:13.297" v="8" actId="20577"/>
      <pc:docMkLst>
        <pc:docMk/>
      </pc:docMkLst>
      <pc:sldChg chg="modSp mod">
        <pc:chgData name="Emircan Kirez" userId="ffa58d26-3754-4a69-bd08-ba150e4b82a9" providerId="ADAL" clId="{38159D90-DE9D-4E5D-84D6-9F61AE9E06FE}" dt="2022-12-26T12:55:13.297" v="8" actId="20577"/>
        <pc:sldMkLst>
          <pc:docMk/>
          <pc:sldMk cId="0" sldId="257"/>
        </pc:sldMkLst>
        <pc:spChg chg="mod">
          <ac:chgData name="Emircan Kirez" userId="ffa58d26-3754-4a69-bd08-ba150e4b82a9" providerId="ADAL" clId="{38159D90-DE9D-4E5D-84D6-9F61AE9E06FE}" dt="2022-12-26T12:55:13.297" v="8" actId="20577"/>
          <ac:spMkLst>
            <pc:docMk/>
            <pc:sldMk cId="0" sldId="257"/>
            <ac:spMk id="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11bc8c9e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11bc8c9e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11bc8c9e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11bc8c9e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11bc8c9e6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11bc8c9e6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11bc8c9e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11bc8c9e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1bc8c9e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11bc8c9e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0e645f3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0e645f3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0e645f32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0e645f32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f8f738dc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f8f738dc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0e645f324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0e645f324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c0e645f32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c0e645f32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0e645f32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c0e645f32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c11bc8c9e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c11bc8c9e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c11bc8c9e6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c11bc8c9e6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c11bc8c9e6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c11bc8c9e6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c11bc8c9e6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c11bc8c9e6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11bc8c9e6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11bc8c9e6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11bc8c9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11bc8c9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f8f738dc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f8f738dc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11bc8c9e6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11bc8c9e6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11bc8c9e6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11bc8c9e6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11bc8c9e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11bc8c9e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11bc8c9e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11bc8c9e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11bc8c9e6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11bc8c9e6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11bc8c9e6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11bc8c9e6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 İletişimi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ve Ötesine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600" y="1430151"/>
            <a:ext cx="5080673" cy="22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4G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4853400" cy="3033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Light"/>
              <a:buChar char="●"/>
            </a:pPr>
            <a:r>
              <a:rPr lang="en" sz="2200">
                <a:solidFill>
                  <a:srgbClr val="000000"/>
                </a:solidFill>
              </a:rPr>
              <a:t>100 Mbps bağlantı hızı.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Font typeface="Montserrat Light"/>
              <a:buChar char="●"/>
            </a:pPr>
            <a:r>
              <a:rPr lang="en" sz="2200">
                <a:solidFill>
                  <a:srgbClr val="000000"/>
                </a:solidFill>
              </a:rPr>
              <a:t>Daha hızlı internet erişimi.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</a:rPr>
              <a:t>HD görüntülü konuşma.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</a:rPr>
              <a:t>Mobil cihazlarda multimedya içeriklerikleri takip edebilme.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</a:rPr>
              <a:t>3D mobil oyun.</a:t>
            </a:r>
            <a:endParaRPr sz="2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50" y="1430150"/>
            <a:ext cx="3341950" cy="32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6377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Kasım 2016 ilk çıkışını yaptı.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Eski nesil ile arasındaki 3 temel  fark;</a:t>
            </a:r>
            <a:endParaRPr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Hız: 5-10 Gbps bağlantı hızı</a:t>
            </a:r>
            <a:endParaRPr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Gecikme süresi:Birkaç milisaniye</a:t>
            </a:r>
            <a:endParaRPr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Kapsama alanı kapasitesi: !!!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l="25099" t="4879"/>
          <a:stretch/>
        </p:blipFill>
        <p:spPr>
          <a:xfrm>
            <a:off x="4666200" y="1430150"/>
            <a:ext cx="3756300" cy="320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Kodlama Yöntemi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4532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Temmuz 2018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Prof. Erdal Arıkan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Hızdan dolayı oluşan gürültüyü engelleme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5G’nin Frekansları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3 frekansa sahiptir;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Düşük Bant Frekansı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Orta Bant Frekansı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Yüksek Bant Frekansı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l="-9720" r="9720"/>
          <a:stretch/>
        </p:blipFill>
        <p:spPr>
          <a:xfrm>
            <a:off x="6001175" y="1739212"/>
            <a:ext cx="3142826" cy="34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51700"/>
            <a:ext cx="4959800" cy="28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5G HARİTASI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7125850" y="1974125"/>
            <a:ext cx="93000" cy="93900"/>
          </a:xfrm>
          <a:prstGeom prst="ellipse">
            <a:avLst/>
          </a:prstGeom>
          <a:gradFill>
            <a:gsLst>
              <a:gs pos="0">
                <a:srgbClr val="F8AEA5"/>
              </a:gs>
              <a:gs pos="100000">
                <a:srgbClr val="E84533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7397125" y="1963800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962325" y="18484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667400" y="2168675"/>
            <a:ext cx="93000" cy="93900"/>
          </a:xfrm>
          <a:prstGeom prst="ellipse">
            <a:avLst/>
          </a:prstGeom>
          <a:gradFill>
            <a:gsLst>
              <a:gs pos="0">
                <a:srgbClr val="F8AEA5"/>
              </a:gs>
              <a:gs pos="100000">
                <a:srgbClr val="E84533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556125" y="1754525"/>
            <a:ext cx="93000" cy="93900"/>
          </a:xfrm>
          <a:prstGeom prst="ellipse">
            <a:avLst/>
          </a:prstGeom>
          <a:gradFill>
            <a:gsLst>
              <a:gs pos="0">
                <a:srgbClr val="F8AEA5"/>
              </a:gs>
              <a:gs pos="100000">
                <a:srgbClr val="E84533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1612425" y="11844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3978300" y="148947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4342450" y="1813700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4491575" y="124277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4622025" y="17429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1423125" y="1242775"/>
            <a:ext cx="471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KANADA</a:t>
            </a:r>
            <a:endParaRPr sz="500"/>
          </a:p>
        </p:txBody>
      </p:sp>
      <p:sp>
        <p:nvSpPr>
          <p:cNvPr id="224" name="Google Shape;224;p25"/>
          <p:cNvSpPr/>
          <p:nvPr/>
        </p:nvSpPr>
        <p:spPr>
          <a:xfrm>
            <a:off x="1369750" y="1819700"/>
            <a:ext cx="471600" cy="9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ABD</a:t>
            </a:r>
            <a:endParaRPr sz="500"/>
          </a:p>
        </p:txBody>
      </p:sp>
      <p:sp>
        <p:nvSpPr>
          <p:cNvPr id="225" name="Google Shape;225;p25"/>
          <p:cNvSpPr/>
          <p:nvPr/>
        </p:nvSpPr>
        <p:spPr>
          <a:xfrm>
            <a:off x="3468600" y="1489475"/>
            <a:ext cx="471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UK</a:t>
            </a:r>
            <a:endParaRPr sz="500"/>
          </a:p>
        </p:txBody>
      </p:sp>
      <p:sp>
        <p:nvSpPr>
          <p:cNvPr id="226" name="Google Shape;226;p25"/>
          <p:cNvSpPr/>
          <p:nvPr/>
        </p:nvSpPr>
        <p:spPr>
          <a:xfrm>
            <a:off x="3510600" y="1911125"/>
            <a:ext cx="471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İSPANYA</a:t>
            </a:r>
            <a:endParaRPr sz="500"/>
          </a:p>
        </p:txBody>
      </p:sp>
      <p:sp>
        <p:nvSpPr>
          <p:cNvPr id="227" name="Google Shape;227;p25"/>
          <p:cNvSpPr/>
          <p:nvPr/>
        </p:nvSpPr>
        <p:spPr>
          <a:xfrm>
            <a:off x="4153150" y="1907600"/>
            <a:ext cx="471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İTALYA</a:t>
            </a:r>
            <a:endParaRPr sz="500"/>
          </a:p>
        </p:txBody>
      </p:sp>
      <p:sp>
        <p:nvSpPr>
          <p:cNvPr id="228" name="Google Shape;228;p25"/>
          <p:cNvSpPr/>
          <p:nvPr/>
        </p:nvSpPr>
        <p:spPr>
          <a:xfrm>
            <a:off x="4269750" y="1115525"/>
            <a:ext cx="6045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FİNLANDİYA</a:t>
            </a:r>
            <a:endParaRPr sz="500"/>
          </a:p>
        </p:txBody>
      </p:sp>
      <p:sp>
        <p:nvSpPr>
          <p:cNvPr id="229" name="Google Shape;229;p25"/>
          <p:cNvSpPr/>
          <p:nvPr/>
        </p:nvSpPr>
        <p:spPr>
          <a:xfrm>
            <a:off x="4722575" y="1767363"/>
            <a:ext cx="6045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BULARİSTAN</a:t>
            </a:r>
            <a:endParaRPr sz="500"/>
          </a:p>
        </p:txBody>
      </p:sp>
      <p:sp>
        <p:nvSpPr>
          <p:cNvPr id="230" name="Google Shape;230;p25"/>
          <p:cNvSpPr/>
          <p:nvPr/>
        </p:nvSpPr>
        <p:spPr>
          <a:xfrm>
            <a:off x="6390425" y="2057700"/>
            <a:ext cx="471600" cy="9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ÇİN</a:t>
            </a:r>
            <a:endParaRPr sz="500"/>
          </a:p>
        </p:txBody>
      </p:sp>
      <p:sp>
        <p:nvSpPr>
          <p:cNvPr id="231" name="Google Shape;231;p25"/>
          <p:cNvSpPr/>
          <p:nvPr/>
        </p:nvSpPr>
        <p:spPr>
          <a:xfrm>
            <a:off x="6936550" y="1880225"/>
            <a:ext cx="471600" cy="9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G. KORE</a:t>
            </a:r>
            <a:endParaRPr sz="500"/>
          </a:p>
        </p:txBody>
      </p:sp>
      <p:sp>
        <p:nvSpPr>
          <p:cNvPr id="232" name="Google Shape;232;p25"/>
          <p:cNvSpPr/>
          <p:nvPr/>
        </p:nvSpPr>
        <p:spPr>
          <a:xfrm>
            <a:off x="7490125" y="1880225"/>
            <a:ext cx="5487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JAPONYA</a:t>
            </a:r>
            <a:endParaRPr sz="500"/>
          </a:p>
        </p:txBody>
      </p:sp>
      <p:sp>
        <p:nvSpPr>
          <p:cNvPr id="233" name="Google Shape;233;p25"/>
          <p:cNvSpPr/>
          <p:nvPr/>
        </p:nvSpPr>
        <p:spPr>
          <a:xfrm>
            <a:off x="5086400" y="22906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4584575" y="2419225"/>
            <a:ext cx="604500" cy="171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SUUDİ ARABİSTAN</a:t>
            </a:r>
            <a:endParaRPr sz="500"/>
          </a:p>
        </p:txBody>
      </p:sp>
      <p:sp>
        <p:nvSpPr>
          <p:cNvPr id="235" name="Google Shape;235;p25"/>
          <p:cNvSpPr/>
          <p:nvPr/>
        </p:nvSpPr>
        <p:spPr>
          <a:xfrm>
            <a:off x="4269750" y="1633000"/>
            <a:ext cx="64800" cy="522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4328175" y="1685194"/>
            <a:ext cx="64800" cy="52200"/>
          </a:xfrm>
          <a:prstGeom prst="ellipse">
            <a:avLst/>
          </a:prstGeom>
          <a:gradFill>
            <a:gsLst>
              <a:gs pos="0">
                <a:srgbClr val="C4EA84"/>
              </a:gs>
              <a:gs pos="100000">
                <a:srgbClr val="89C02B"/>
              </a:gs>
            </a:gsLst>
            <a:lin ang="5400012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4392975" y="1664350"/>
            <a:ext cx="594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AVUSTURYA</a:t>
            </a:r>
            <a:endParaRPr sz="500"/>
          </a:p>
        </p:txBody>
      </p:sp>
      <p:sp>
        <p:nvSpPr>
          <p:cNvPr id="238" name="Google Shape;238;p25"/>
          <p:cNvSpPr/>
          <p:nvPr/>
        </p:nvSpPr>
        <p:spPr>
          <a:xfrm>
            <a:off x="4187475" y="1515000"/>
            <a:ext cx="5946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ALMANYA</a:t>
            </a:r>
            <a:endParaRPr sz="500"/>
          </a:p>
        </p:txBody>
      </p:sp>
      <p:sp>
        <p:nvSpPr>
          <p:cNvPr id="239" name="Google Shape;239;p25"/>
          <p:cNvSpPr/>
          <p:nvPr/>
        </p:nvSpPr>
        <p:spPr>
          <a:xfrm>
            <a:off x="7375700" y="3710650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7125850" y="3547100"/>
            <a:ext cx="7203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AVUSTRALYA</a:t>
            </a:r>
            <a:endParaRPr sz="500"/>
          </a:p>
        </p:txBody>
      </p:sp>
      <p:sp>
        <p:nvSpPr>
          <p:cNvPr id="241" name="Google Shape;241;p25"/>
          <p:cNvSpPr/>
          <p:nvPr/>
        </p:nvSpPr>
        <p:spPr>
          <a:xfrm>
            <a:off x="7139950" y="23372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7249600" y="2325300"/>
            <a:ext cx="5487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TAYVAN</a:t>
            </a:r>
            <a:endParaRPr sz="500"/>
          </a:p>
        </p:txBody>
      </p:sp>
      <p:sp>
        <p:nvSpPr>
          <p:cNvPr id="243" name="Google Shape;243;p25"/>
          <p:cNvSpPr/>
          <p:nvPr/>
        </p:nvSpPr>
        <p:spPr>
          <a:xfrm>
            <a:off x="7315150" y="26643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7435325" y="2686800"/>
            <a:ext cx="548700" cy="93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FILİPİNLER</a:t>
            </a:r>
            <a:endParaRPr sz="500"/>
          </a:p>
        </p:txBody>
      </p:sp>
      <p:sp>
        <p:nvSpPr>
          <p:cNvPr id="245" name="Google Shape;245;p25"/>
          <p:cNvSpPr/>
          <p:nvPr/>
        </p:nvSpPr>
        <p:spPr>
          <a:xfrm>
            <a:off x="5303100" y="2290625"/>
            <a:ext cx="93000" cy="93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5338950" y="2384525"/>
            <a:ext cx="604500" cy="204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BİRLEŞİK ARAP EMİRLİKLERİ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KAVRAMLARI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74334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 NR: (5G New Radio, 5G Yeni Radyo)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5G-AKA: (Authentication and Key Agreement, Doğrulama ve Anahtar Anlaşması)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5G-AN: (5G Access Network, 5G Erişim Şebekesi)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5GC: (5G Core Network, 5G Çekirdek Şebeke)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5G-EIR: (5G-Equipment Identity Register, 5G Ekipman Kimlik Kaydı)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5GS: (5G System, 5G Sistemi)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5QI: (5G Quality of Service Indicator, 5G Hizmet Kalitesi Göstergesi)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5G-GUTI: (5G Globally Unique Temporary Identifier, 5G Küresel Benzersiz Geçici Tanımlayıcı)</a:t>
            </a:r>
            <a:endParaRPr sz="1500">
              <a:solidFill>
                <a:srgbClr val="29292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92929"/>
                </a:solidFill>
              </a:rPr>
              <a:t>5G-S-TMSI: (5G S-Temporary Mobile Subscription Identifier, 5G S-Geçici Mobil Abonelik Tanımlayıcısı)</a:t>
            </a:r>
            <a:endParaRPr sz="1500">
              <a:solidFill>
                <a:srgbClr val="292929"/>
              </a:solidFill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7"/>
          <p:cNvGrpSpPr/>
          <p:nvPr/>
        </p:nvGrpSpPr>
        <p:grpSpPr>
          <a:xfrm>
            <a:off x="3338271" y="1184703"/>
            <a:ext cx="2467458" cy="3429287"/>
            <a:chOff x="-6729413" y="-17360900"/>
            <a:chExt cx="26138326" cy="48436250"/>
          </a:xfrm>
        </p:grpSpPr>
        <p:sp>
          <p:nvSpPr>
            <p:cNvPr id="259" name="Google Shape;259;p27"/>
            <p:cNvSpPr/>
            <p:nvPr/>
          </p:nvSpPr>
          <p:spPr>
            <a:xfrm>
              <a:off x="-6729413" y="-9364662"/>
              <a:ext cx="253983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6729413" y="-17360900"/>
              <a:ext cx="193056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-1373188" y="8743950"/>
              <a:ext cx="13101600" cy="13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D1F6FF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855300" y="2252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ve Alt Konseptleri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423800" y="2368325"/>
            <a:ext cx="246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Hüzme Yönlendirme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5805725" y="6215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5G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855300" y="3753025"/>
            <a:ext cx="2692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Artan Frekans Aralığı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4226525" y="4614000"/>
            <a:ext cx="2692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Ağ Dilimleme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5648125" y="3569800"/>
            <a:ext cx="3303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Sabit Kablosuz Erişim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5993400" y="2639925"/>
            <a:ext cx="3303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Çoklu Erişimli Uç Bilişim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ile ilişkili Alt Konseptler</a:t>
            </a:r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Hüzme Yönlendirme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-Aynı Sinyal Farklı Dalga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-Dijital veya Analog Sinyal Güçlendirme</a:t>
            </a:r>
            <a:endParaRPr sz="1200"/>
          </a:p>
        </p:txBody>
      </p:sp>
      <p:sp>
        <p:nvSpPr>
          <p:cNvPr id="302" name="Google Shape;302;p28"/>
          <p:cNvSpPr txBox="1">
            <a:spLocks noGrp="1"/>
          </p:cNvSpPr>
          <p:nvPr>
            <p:ph type="body" idx="2"/>
          </p:nvPr>
        </p:nvSpPr>
        <p:spPr>
          <a:xfrm>
            <a:off x="3414212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Frekans Aralığı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-Bölgesel iyileştirmelere uygun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- FR-1 - 410MHz - 7.125GHz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- FR-2 - 24.25GHz - 52.5 GHz</a:t>
            </a:r>
            <a:endParaRPr sz="1200"/>
          </a:p>
        </p:txBody>
      </p:sp>
      <p:sp>
        <p:nvSpPr>
          <p:cNvPr id="303" name="Google Shape;303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1"/>
          </p:nvPr>
        </p:nvSpPr>
        <p:spPr>
          <a:xfrm>
            <a:off x="855300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Ağ Dilimleme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-Farklı servisler farklı kalite politikalarına ihtiyaç duyar.</a:t>
            </a:r>
            <a:endParaRPr sz="1200"/>
          </a:p>
        </p:txBody>
      </p:sp>
      <p:sp>
        <p:nvSpPr>
          <p:cNvPr id="305" name="Google Shape;305;p28"/>
          <p:cNvSpPr txBox="1">
            <a:spLocks noGrp="1"/>
          </p:cNvSpPr>
          <p:nvPr>
            <p:ph type="body" idx="2"/>
          </p:nvPr>
        </p:nvSpPr>
        <p:spPr>
          <a:xfrm>
            <a:off x="3414199" y="2954150"/>
            <a:ext cx="24564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Çoklu Erişimli Uç Bilişim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-Sadece Gerekli Bilgiler Merkeze Gönderilir.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-Filtrelemeler, Veri Güvenliğine Katkı Sağlamaktadır.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b="1"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3"/>
          </p:nvPr>
        </p:nvSpPr>
        <p:spPr>
          <a:xfrm>
            <a:off x="6101699" y="224690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Sabit Kablosuz Erişim ( FWA )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-5G’den önce hayatımıza giren bu kavram 5G sayesinde daha çok konuşacağımız bir kavram olmaktadır.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ve Çekirdek Şebeke Gelişmeleri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3" name="Google Shape;313;p29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314" name="Google Shape;314;p29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Sürekli Sinyaller</a:t>
              </a:r>
              <a:endParaRPr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Kullanıcı ile sadece senkronizasyonu sağlayan sinyaller gönderilmektedir ve diğer tüm sürekli sinyaller kaldırılmıştır. </a:t>
              </a: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315" name="Google Shape;315;p29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6" name="Google Shape;316;p29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317" name="Google Shape;317;p29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Sinyal Yapısı</a:t>
              </a:r>
              <a:endParaRPr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Sinyalin referans yapısı, dilimlerin (slot) ayrı ayrı çözülebilmesini sağlamaktadır.</a:t>
              </a: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318" name="Google Shape;318;p29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9" name="Google Shape;319;p29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320" name="Google Shape;320;p29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Çekirdek Şebeke Bileşenleri</a:t>
              </a:r>
              <a:endParaRPr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Hepsi farklı bir ağ fonksiyonunu servis eder ve birbirlerinin servislerinden yararlanan bileşen ağı oluşmaktadır.</a:t>
              </a:r>
              <a:endPara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321" name="Google Shape;321;p29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22" name="Google Shape;322;p29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323" name="Google Shape;323;p29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326" name="Google Shape;326;p29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27" name="Google Shape;327;p2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29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30" name="Google Shape;330;p29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9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29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33" name="Google Shape;333;p29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29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6" name="Google Shape;336;p2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7" name="Google Shape;337;p29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5G’nin Dezavantajları</a:t>
            </a:r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44" name="Google Shape;344;p30"/>
          <p:cNvCxnSpPr/>
          <p:nvPr/>
        </p:nvCxnSpPr>
        <p:spPr>
          <a:xfrm>
            <a:off x="48779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5" name="Google Shape;345;p30"/>
          <p:cNvSpPr txBox="1"/>
          <p:nvPr/>
        </p:nvSpPr>
        <p:spPr>
          <a:xfrm>
            <a:off x="61521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Yüksek Frekans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6" name="Google Shape;346;p30"/>
          <p:cNvCxnSpPr/>
          <p:nvPr/>
        </p:nvCxnSpPr>
        <p:spPr>
          <a:xfrm>
            <a:off x="46567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7" name="Google Shape;347;p30"/>
          <p:cNvSpPr txBox="1"/>
          <p:nvPr/>
        </p:nvSpPr>
        <p:spPr>
          <a:xfrm>
            <a:off x="61521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Operatör Hedef Kitlesi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8" name="Google Shape;348;p30"/>
          <p:cNvCxnSpPr/>
          <p:nvPr/>
        </p:nvCxnSpPr>
        <p:spPr>
          <a:xfrm>
            <a:off x="44683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9" name="Google Shape;349;p30"/>
          <p:cNvSpPr txBox="1"/>
          <p:nvPr/>
        </p:nvSpPr>
        <p:spPr>
          <a:xfrm>
            <a:off x="61521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Altyapı Adaptasyonu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0" name="Google Shape;350;p30"/>
          <p:cNvCxnSpPr/>
          <p:nvPr/>
        </p:nvCxnSpPr>
        <p:spPr>
          <a:xfrm>
            <a:off x="42634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1" name="Google Shape;351;p30"/>
          <p:cNvSpPr txBox="1"/>
          <p:nvPr/>
        </p:nvSpPr>
        <p:spPr>
          <a:xfrm>
            <a:off x="61521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Canlılar Üzerindeki Olumsuz Etkileri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" name="Google Shape;352;p30"/>
          <p:cNvCxnSpPr/>
          <p:nvPr/>
        </p:nvCxnSpPr>
        <p:spPr>
          <a:xfrm>
            <a:off x="40504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3" name="Google Shape;353;p30"/>
          <p:cNvSpPr txBox="1"/>
          <p:nvPr/>
        </p:nvSpPr>
        <p:spPr>
          <a:xfrm>
            <a:off x="61521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EMR Etkilerinin Olumsuzluğu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4" name="Google Shape;354;p30"/>
          <p:cNvGrpSpPr/>
          <p:nvPr/>
        </p:nvGrpSpPr>
        <p:grpSpPr>
          <a:xfrm>
            <a:off x="1086824" y="1862850"/>
            <a:ext cx="3372357" cy="2794050"/>
            <a:chOff x="3824938" y="4550199"/>
            <a:chExt cx="673085" cy="557661"/>
          </a:xfrm>
        </p:grpSpPr>
        <p:sp>
          <p:nvSpPr>
            <p:cNvPr id="355" name="Google Shape;355;p30"/>
            <p:cNvSpPr/>
            <p:nvPr/>
          </p:nvSpPr>
          <p:spPr>
            <a:xfrm>
              <a:off x="3957011" y="4902229"/>
              <a:ext cx="405485" cy="110622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Radyasyon Riski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007248" y="4999728"/>
              <a:ext cx="305127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İnsan Sağlığına Etkisi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868663" y="4710394"/>
              <a:ext cx="585818" cy="112658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Kırsal Alanda Kullanım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824938" y="4614707"/>
              <a:ext cx="672890" cy="114010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 Sorunları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3912608" y="4806087"/>
              <a:ext cx="497930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Kurulum Pahalılığı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3825123" y="4550199"/>
              <a:ext cx="6729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Takımımız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525013" y="2207474"/>
            <a:ext cx="1231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Emircan Kirez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19011049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5G’nin Tarihçesi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2161839" y="2207474"/>
            <a:ext cx="1231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Tuğçe Susam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19011909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5G Nedir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3798665" y="2207474"/>
            <a:ext cx="1231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 Eren Mercan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19011045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5G ile İlişkili Alt Konseptler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599766" y="3308911"/>
            <a:ext cx="15090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Mehmet Fatih Önkol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19011102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5G’nin Dezavantajları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2278539" y="3179336"/>
            <a:ext cx="1114500" cy="93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Dilara Delen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tr-TR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19011088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Gelecekte 5G’nin Kullanım Alanları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1)Radyasyon Etkisi</a:t>
            </a:r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</a:t>
            </a:r>
            <a:r>
              <a:rPr lang="en">
                <a:solidFill>
                  <a:srgbClr val="1A1B1B"/>
                </a:solidFill>
              </a:rPr>
              <a:t>üksek veri transferi yapılabilmesi için 5G baz istasyonlarının 4G'ye oranla daha sık döşenmesi gerekiyor.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</a:t>
            </a:r>
            <a:r>
              <a:rPr lang="en">
                <a:solidFill>
                  <a:srgbClr val="1A1B1B"/>
                </a:solidFill>
              </a:rPr>
              <a:t>rtalama her 150 metrede bir güçlendirici antenlerle desteklenmesi gerekiyor.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Radyasyon ve yüksek frekans etkisi çoğu kurum ve üniversite araştırmacısı tarafından canlılara olumsuz etkisi olduğu sonucuna ulaşılmıştır.</a:t>
            </a:r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2)İnsan Sağlığına Etkileri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7433400" cy="3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Dünya Sağlık Örgütü ve ABD merkezli Ulusal Toksikoloji Programı (NTP) araştırmalarının sonucu 5G teknolojisinin direkt insan sağlığını etkileyen olumsuz yönleri olabileceği sonucuna ulaşılmıştır.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EMR(Electromagnetic Fields)’ye maruz kalan sıçanlarda beyin ve kalp tümörlerinin görülme sıklığının arttığını saptanmıştır.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Bazı çalışmalarda, bu dalga boyunun yüksek oranda hücre ölümünü indüklediği veya inhibe ettiği ve hücre proliferasyonunu arttırdığı(kanser) gösterilmiştir.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Olumsuzluklara rağmen 5G baz istasyonlarının insan sağlığı üzerindeki olumsuz etkilerine yaptırım yapma düzeyinde kanıya varmak için çalışmaların bilimsel yeterliliğinin eksik olduğu düşünülmektedir.</a:t>
            </a:r>
            <a:endParaRPr sz="160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Diğer Dezavantajlar</a:t>
            </a: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81" name="Google Shape;381;p33"/>
          <p:cNvGrpSpPr/>
          <p:nvPr/>
        </p:nvGrpSpPr>
        <p:grpSpPr>
          <a:xfrm>
            <a:off x="855292" y="1291103"/>
            <a:ext cx="5790815" cy="3439251"/>
            <a:chOff x="2299142" y="1179528"/>
            <a:chExt cx="5790815" cy="3439251"/>
          </a:xfrm>
        </p:grpSpPr>
        <p:sp>
          <p:nvSpPr>
            <p:cNvPr id="382" name="Google Shape;382;p3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 rot="-6598620">
              <a:off x="6171716" y="1416188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389" name="Google Shape;389;p3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0" name="Google Shape;390;p3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Kırsal Alanlarda Kullanım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91" name="Google Shape;391;p3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392" name="Google Shape;392;p3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3" name="Google Shape;393;p3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Kurulum Pahalılığı</a:t>
              </a:r>
              <a:endParaRPr sz="11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94" name="Google Shape;394;p3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395" name="Google Shape;395;p3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6" name="Google Shape;396;p3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Cihazların Pil Sorunları</a:t>
              </a:r>
              <a:endParaRPr sz="11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Sonuç</a:t>
            </a:r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4323900" cy="31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5G baz istasyonlarının insan sağlığına olumsuz etki eden yönleri vardır.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Bazı araştırmacıların düşünceleri de kayde değer seviyede olumsuz etki yaratmadığı yönündedir.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Daha fazla bilimsel çalışmaya ihtiyaç duyulmaktadır.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Konuya Dall-E gibi yapay zekaların gözünden bakacak olursak;</a:t>
            </a: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Dezavantajlar olsa dahi geleceğin hangi ihtimalleri barındırdığı tahmin edilemez ve aralarında güzel olanlar da var.</a:t>
            </a: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accent2"/>
              </a:solidFill>
            </a:endParaRPr>
          </a:p>
        </p:txBody>
      </p:sp>
      <p:sp>
        <p:nvSpPr>
          <p:cNvPr id="403" name="Google Shape;40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950" y="764175"/>
            <a:ext cx="322897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 txBox="1"/>
          <p:nvPr/>
        </p:nvSpPr>
        <p:spPr>
          <a:xfrm>
            <a:off x="5603050" y="25311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Imagine a future where all people use 5G Technology-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Created By Dall-E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55300" y="5962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GELECEKTE 5G’NİN KATKI SAĞLAYACAĞI BAZI TEKNOLOJİ VE UYGULAMALAR</a:t>
            </a:r>
            <a:endParaRPr sz="2200"/>
          </a:p>
        </p:txBody>
      </p:sp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177975"/>
            <a:ext cx="75438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body" idx="1"/>
          </p:nvPr>
        </p:nvSpPr>
        <p:spPr>
          <a:xfrm>
            <a:off x="855300" y="954525"/>
            <a:ext cx="7433400" cy="3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Nesnelerin İnterneti (IoT)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IoT Nedir?</a:t>
            </a:r>
            <a:endParaRPr sz="20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Günlük hayatımızda sıklıkla kullandığımız nesnelerin, internet sayesinde diğer nesneler ile senkronize bir şekilde veri alışverişi yapabilmesini sağlayan bir teknolojidir.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Faydaları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Mevcut hizmetlerin iyileştirilmesi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Kaynakların daha etkin ve verimli bir şekilde kullanılması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Basit işlerin cihazlar tarafından yapılması ve bu sayede insan iş yükünün azalması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Kullanıldığı Bazı Teknoloji ve Uygulama Alanları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Otonom Cihaz Teknolojisi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Akıllı Şehirler Uygulaması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 ve AR Teknolojileri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Teletıp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body" idx="1"/>
          </p:nvPr>
        </p:nvSpPr>
        <p:spPr>
          <a:xfrm>
            <a:off x="721075" y="893575"/>
            <a:ext cx="3724800" cy="35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Otonom Araçlar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 teknoloji sürücüsüz hareket edebilen araçların kullanımını ve yaygınlaşmasını amaçlar.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5G'nin sunduğu kesintisiz ve düşük gecikmeli iletim sayesinde gelecekte ulaşım sektöründe yaygınlaşacağı öngörülüyor.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Faydaları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Yollar daha verimli kullanılacak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Yakıttan tasarruf edilecek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Trafik sorunları ve insan kaynaklı araç kazaları azalacak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75" y="690400"/>
            <a:ext cx="3896100" cy="405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>
            <a:spLocks noGrp="1"/>
          </p:cNvSpPr>
          <p:nvPr>
            <p:ph type="body" idx="1"/>
          </p:nvPr>
        </p:nvSpPr>
        <p:spPr>
          <a:xfrm>
            <a:off x="5127000" y="730125"/>
            <a:ext cx="3590700" cy="3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Akıllı Şehirler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5G teknolojisi, çeşitli cihaz ve sistemlerin birbirlerine bağlanıp iletişim kurabilmelerini sağlayıp şehirlerin daha sistemli, yaşanması kolay hale gelmesini ve bu sayede mevcut hizmetlerin verimliliğinin de artmasını sağlamak amacıyla kullanılabilir.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Faydaları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İnsanların ihtiyaç ve sorunlarına daha hızlı bir şekilde çözüm bulunabilecek.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Şehir hayatı kolaylaşacak.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31" name="Google Shape;431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5" y="793950"/>
            <a:ext cx="4393200" cy="355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body" idx="1"/>
          </p:nvPr>
        </p:nvSpPr>
        <p:spPr>
          <a:xfrm>
            <a:off x="833475" y="1318575"/>
            <a:ext cx="3786900" cy="27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Sanal ve Artırılmış Gerçeklik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 alanlardaki gelişmeler için cihazların birbirlerine bağlanabilmesi ve internet hızı çok önemlidir.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5G teknolojisiyle birlikte sanal ve artırılmış gerçeklik uygulamalarının en çok kullanıldığı oyun, reklam vb. gibi sektörlerde önemli gelişmeler yaşanabileceği tahmin ediliyor.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38" name="Google Shape;438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400" y="576813"/>
            <a:ext cx="4240500" cy="4240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body" idx="1"/>
          </p:nvPr>
        </p:nvSpPr>
        <p:spPr>
          <a:xfrm>
            <a:off x="5127000" y="730125"/>
            <a:ext cx="3590700" cy="39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Teletıp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Hastalar doktorlarına muayene olmadan önce akıllı sağlık sistemleri kullanılarak sağlıklarıyla ilgili bilgi alabilecek.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5G’ye bağlı olarak, AR ve VR teknolojilerindeki gelişmeler sayesinde durumu kritik olan hastalara yapılacak tedavilerin daha etkin bir şekilde belirlenmesi için simülasyonlar kullanılacak.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Robotik cerrahinin gelişmesi ile ameliyatlar, cerrahların ameliyathaneye gitmesine gerek kalmadan dünyanın her yerinden yapılabilecek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45" name="Google Shape;445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75" y="731250"/>
            <a:ext cx="4822200" cy="393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5G’ye Giriş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Hepimizin hayatında en sık kullandığı cihazlar hiç şüphesiz ki mobil telefonlarımız.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Günlük hayatın tüm ihtiyaçlarını mobil telefonlarla gideriyoruz.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Alışveriş, bankacılık işlemleri, mail, internetten araştırma yapma vb.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/>
              <a:t>Mobil telefon teknolojileri de her geçen gün bir başka gelişme ile yenilenmeye ve değişmeye devam ediyor.</a:t>
            </a:r>
            <a:endParaRPr sz="220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ctrTitle" idx="4294967295"/>
          </p:nvPr>
        </p:nvSpPr>
        <p:spPr>
          <a:xfrm>
            <a:off x="685800" y="2559667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Bizi dinlediğiniz için teşekkür ederiz😊</a:t>
            </a:r>
            <a:endParaRPr sz="6000" b="1"/>
          </a:p>
        </p:txBody>
      </p:sp>
      <p:sp>
        <p:nvSpPr>
          <p:cNvPr id="452" name="Google Shape;452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855300" y="6629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5G’nin Tarihçesi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1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15" name="Google Shape;115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18" name="Google Shape;118;p1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1" name="Google Shape;121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4" name="Google Shape;124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7" name="Google Shape;127;p1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9" name="Google Shape;129;p15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1G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1970 - 1984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1990 - 2002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2016 - 2019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1980 - 1999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2000 - 2010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1G</a:t>
            </a: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599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Cep telefonu sistemlerinin ilki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Yalnızca ses taşıması için tasarlanmıştır.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Analog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2.4 kbps’ye kadar veri hızı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/>
              <a:t>Multiplexing için FDMA (Frequency Division Multiple Access) kullanır. </a:t>
            </a:r>
            <a:endParaRPr sz="22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676" y="199775"/>
            <a:ext cx="4268399" cy="41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2G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599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Gerçek GSM sisteminin temeli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Dijital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SMS (Short Message Service)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MMS (Multimedia Messaging Service)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/>
              <a:t>Sadece arayarak konuşmak değil, SMS ile de iletişime geçebilme olanağı sağlandı.</a:t>
            </a:r>
            <a:endParaRPr sz="2200"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l="3030" r="-3030"/>
          <a:stretch/>
        </p:blipFill>
        <p:spPr>
          <a:xfrm>
            <a:off x="6957075" y="251650"/>
            <a:ext cx="1981300" cy="40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2G (Devamı)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7971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64 kbps’ye kadar veri hızı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 teknolojinin içine GPRS ve EDGE teknolojilerinin girmesiyle ismi 2.5G, 2.75G olarak isimlendirilmiştir.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Veri hızı:  GPRS -&gt; 114 kbps, EDGE -&gt; 385 kbps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/>
              <a:t>Multiplexing için TDMA (Time Division Multiple Access) ve CDMA (Code Division Multiple Access) beraber kullanılır. </a:t>
            </a:r>
            <a:endParaRPr sz="2200"/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3G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5548500" cy="257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Akıllı telefonların ilk örnekleri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İlk görüntülü konuşma imkanı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600"/>
              </a:spcAft>
              <a:buSzPts val="2300"/>
              <a:buChar char="●"/>
            </a:pPr>
            <a:r>
              <a:rPr lang="en" sz="2300"/>
              <a:t>3G teknolojisi, eklenen HSPA (High Speed Packet Access) ile 3.5G olarak anılmaya başlanmış ve veri hızı 14 Mbps’ye kadar ulaşmıştır.</a:t>
            </a:r>
            <a:endParaRPr sz="230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025" y="1047150"/>
            <a:ext cx="5231826" cy="392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3G (Devamı)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6486000" cy="37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HSPA + güncellemesi ile de veri hızı 168 Mbps’ye kadar yükselmiştir.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Packet Switching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Video konferans, e-posta, çevrimiçi alışveriş/bankacılık vb. işlemlerde üstün ses kalitesi ve iyi netlik sağlar.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200"/>
              <a:t>Aslında 3G ile bugün çok sık kullandığımız kavramlar hayatımıza yavaş yavaş girmeye başlamıştır.</a:t>
            </a:r>
            <a:endParaRPr sz="22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Microsoft Office PowerPoint</Application>
  <PresentationFormat>Ekran Gösterisi (16:9)</PresentationFormat>
  <Paragraphs>305</Paragraphs>
  <Slides>30</Slides>
  <Notes>30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7" baseType="lpstr">
      <vt:lpstr>Montserrat</vt:lpstr>
      <vt:lpstr>Montserrat Light</vt:lpstr>
      <vt:lpstr>Arial</vt:lpstr>
      <vt:lpstr>Source Sans Pro</vt:lpstr>
      <vt:lpstr>Calibri</vt:lpstr>
      <vt:lpstr>Roboto Slab</vt:lpstr>
      <vt:lpstr>Nicholas template</vt:lpstr>
      <vt:lpstr>Veri İletişimi  5G ve Ötesine</vt:lpstr>
      <vt:lpstr>Takımımız</vt:lpstr>
      <vt:lpstr>5G’ye Giriş</vt:lpstr>
      <vt:lpstr>5G’nin Tarihçesi</vt:lpstr>
      <vt:lpstr>1G</vt:lpstr>
      <vt:lpstr>2G</vt:lpstr>
      <vt:lpstr>2G (Devamı)</vt:lpstr>
      <vt:lpstr>3G</vt:lpstr>
      <vt:lpstr>3G (Devamı)</vt:lpstr>
      <vt:lpstr>4G</vt:lpstr>
      <vt:lpstr>5G</vt:lpstr>
      <vt:lpstr>Polar Kodlama Yöntemi</vt:lpstr>
      <vt:lpstr>5G’nin Frekansları</vt:lpstr>
      <vt:lpstr>5G HARİTASI</vt:lpstr>
      <vt:lpstr>5G KAVRAMLARI</vt:lpstr>
      <vt:lpstr>5G ve Alt Konseptleri</vt:lpstr>
      <vt:lpstr>5G ile ilişkili Alt Konseptler</vt:lpstr>
      <vt:lpstr>RAN ve Çekirdek Şebeke Gelişmeleri</vt:lpstr>
      <vt:lpstr>5G’nin Dezavantajları</vt:lpstr>
      <vt:lpstr>1)Radyasyon Etkisi</vt:lpstr>
      <vt:lpstr>2)İnsan Sağlığına Etkileri</vt:lpstr>
      <vt:lpstr>Diğer Dezavantajlar</vt:lpstr>
      <vt:lpstr>Sonuç</vt:lpstr>
      <vt:lpstr> GELECEKTE 5G’NİN KATKI SAĞLAYACAĞI BAZI TEKNOLOJİ VE UYGULAMALAR</vt:lpstr>
      <vt:lpstr>PowerPoint Sunusu</vt:lpstr>
      <vt:lpstr>PowerPoint Sunusu</vt:lpstr>
      <vt:lpstr>PowerPoint Sunusu</vt:lpstr>
      <vt:lpstr>PowerPoint Sunusu</vt:lpstr>
      <vt:lpstr>PowerPoint Sunusu</vt:lpstr>
      <vt:lpstr>Bizi dinlediğiniz için teşekkür ederiz😊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İletişimi  5G ve Ötesine</dc:title>
  <cp:lastModifiedBy>Emircan Kirez</cp:lastModifiedBy>
  <cp:revision>1</cp:revision>
  <dcterms:modified xsi:type="dcterms:W3CDTF">2022-12-26T12:55:23Z</dcterms:modified>
</cp:coreProperties>
</file>